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8" r:id="rId2"/>
    <p:sldId id="269" r:id="rId3"/>
    <p:sldId id="270" r:id="rId4"/>
    <p:sldId id="271" r:id="rId5"/>
    <p:sldId id="272" r:id="rId6"/>
    <p:sldId id="273" r:id="rId7"/>
    <p:sldId id="274" r:id="rId8"/>
    <p:sldId id="275" r:id="rId9"/>
    <p:sldId id="276" r:id="rId10"/>
  </p:sldIdLst>
  <p:sldSz cx="9144000" cy="6858000" type="screen4x3"/>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769"/>
    <a:srgbClr val="714D4D"/>
    <a:srgbClr val="202129"/>
    <a:srgbClr val="FEEDBB"/>
    <a:srgbClr val="2D2F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655" autoAdjust="0"/>
  </p:normalViewPr>
  <p:slideViewPr>
    <p:cSldViewPr snapToGrid="0" snapToObjects="1">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ES"/>
          </a:p>
        </p:txBody>
      </p:sp>
      <p:sp>
        <p:nvSpPr>
          <p:cNvPr id="3" name="Marcador de fecha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8088E51C-16B8-4D00-8E84-D41C78F22ED1}" type="datetimeFigureOut">
              <a:rPr lang="es-ES" smtClean="0"/>
              <a:pPr/>
              <a:t>11/09/2020</a:t>
            </a:fld>
            <a:endParaRPr lang="es-ES"/>
          </a:p>
        </p:txBody>
      </p:sp>
      <p:sp>
        <p:nvSpPr>
          <p:cNvPr id="4" name="Marcador de imagen de diapositiva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s-ES"/>
          </a:p>
        </p:txBody>
      </p:sp>
      <p:sp>
        <p:nvSpPr>
          <p:cNvPr id="5" name="Marcador de notas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B0A425A6-B96E-478A-9277-0029BD7D5EBC}" type="slidenum">
              <a:rPr lang="es-ES" smtClean="0"/>
              <a:pPr/>
              <a:t>‹Nº›</a:t>
            </a:fld>
            <a:endParaRPr lang="es-ES"/>
          </a:p>
        </p:txBody>
      </p:sp>
    </p:spTree>
    <p:extLst>
      <p:ext uri="{BB962C8B-B14F-4D97-AF65-F5344CB8AC3E}">
        <p14:creationId xmlns:p14="http://schemas.microsoft.com/office/powerpoint/2010/main" val="170112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1</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2</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3</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4</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5</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6</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7</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8</a:t>
            </a:fld>
            <a:endParaRPr lang="es-ES"/>
          </a:p>
        </p:txBody>
      </p:sp>
    </p:spTree>
    <p:extLst>
      <p:ext uri="{BB962C8B-B14F-4D97-AF65-F5344CB8AC3E}">
        <p14:creationId xmlns:p14="http://schemas.microsoft.com/office/powerpoint/2010/main" val="395794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9</a:t>
            </a:fld>
            <a:endParaRPr lang="es-ES"/>
          </a:p>
        </p:txBody>
      </p:sp>
    </p:spTree>
    <p:extLst>
      <p:ext uri="{BB962C8B-B14F-4D97-AF65-F5344CB8AC3E}">
        <p14:creationId xmlns:p14="http://schemas.microsoft.com/office/powerpoint/2010/main" val="3957947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marin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2D2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685800" y="4211484"/>
            <a:ext cx="7772400" cy="1147097"/>
          </a:xfrm>
        </p:spPr>
        <p:txBody>
          <a:bodyPr>
            <a:normAutofit/>
          </a:bodyPr>
          <a:lstStyle>
            <a:lvl1pPr>
              <a:defRPr sz="3600" b="0" i="0">
                <a:solidFill>
                  <a:srgbClr val="FEEDBB"/>
                </a:solidFill>
                <a:latin typeface="Garamond"/>
                <a:cs typeface="Garamond"/>
              </a:defRPr>
            </a:lvl1pPr>
          </a:lstStyle>
          <a:p>
            <a:r>
              <a:rPr lang="es-ES_tradnl" dirty="0"/>
              <a:t>Clic para editar título</a:t>
            </a:r>
            <a:endParaRPr lang="es-ES" dirty="0"/>
          </a:p>
        </p:txBody>
      </p:sp>
      <p:sp>
        <p:nvSpPr>
          <p:cNvPr id="3" name="Subtítulo 2"/>
          <p:cNvSpPr>
            <a:spLocks noGrp="1"/>
          </p:cNvSpPr>
          <p:nvPr>
            <p:ph type="subTitle" idx="1"/>
          </p:nvPr>
        </p:nvSpPr>
        <p:spPr>
          <a:xfrm>
            <a:off x="1371600" y="5358581"/>
            <a:ext cx="6400800" cy="771832"/>
          </a:xfrm>
        </p:spPr>
        <p:txBody>
          <a:bodyPr>
            <a:noAutofit/>
          </a:bodyPr>
          <a:lstStyle>
            <a:lvl1pPr marL="0" indent="0" algn="ctr">
              <a:buNone/>
              <a:defRPr sz="2400" b="0" i="0">
                <a:solidFill>
                  <a:schemeClr val="bg1">
                    <a:lumMod val="95000"/>
                  </a:schemeClr>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pic>
        <p:nvPicPr>
          <p:cNvPr id="9" name="Imagen 8" descr="Logo PJECZ Ver bei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700" y="909116"/>
            <a:ext cx="6828993" cy="2913888"/>
          </a:xfrm>
          <a:prstGeom prst="rect">
            <a:avLst/>
          </a:prstGeom>
        </p:spPr>
      </p:pic>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147415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37963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82372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411320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790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ior marin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FEEDBB">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lvl1pPr>
              <a:defRPr b="0" i="0">
                <a:solidFill>
                  <a:srgbClr val="2D2F39"/>
                </a:solidFill>
                <a:latin typeface="Titillium WebRegular"/>
                <a:cs typeface="Titillium WebRegular"/>
              </a:defRPr>
            </a:lvl1pPr>
          </a:lstStyle>
          <a:p>
            <a:r>
              <a:rPr lang="es-ES_tradnl" dirty="0"/>
              <a:t>Clic para editar título</a:t>
            </a:r>
            <a:endParaRPr lang="es-ES" dirty="0"/>
          </a:p>
        </p:txBody>
      </p:sp>
      <p:sp>
        <p:nvSpPr>
          <p:cNvPr id="3" name="Marcador de contenido 2"/>
          <p:cNvSpPr>
            <a:spLocks noGrp="1"/>
          </p:cNvSpPr>
          <p:nvPr>
            <p:ph idx="1"/>
          </p:nvPr>
        </p:nvSpPr>
        <p:spPr>
          <a:xfrm>
            <a:off x="457200" y="1600200"/>
            <a:ext cx="8229600" cy="4405671"/>
          </a:xfrm>
        </p:spPr>
        <p:txBody>
          <a:bodyPr/>
          <a:lstStyle>
            <a:lvl1pPr>
              <a:defRPr b="0" i="0">
                <a:latin typeface="Garamond"/>
                <a:cs typeface="Garamond"/>
              </a:defRPr>
            </a:lvl1pPr>
            <a:lvl2pPr>
              <a:defRPr b="0" i="0">
                <a:latin typeface="Garamond"/>
                <a:cs typeface="Garamond"/>
              </a:defRPr>
            </a:lvl2pPr>
            <a:lvl3pPr>
              <a:defRPr b="0" i="0">
                <a:latin typeface="Garamond"/>
                <a:cs typeface="Garamond"/>
              </a:defRPr>
            </a:lvl3pPr>
            <a:lvl4pPr>
              <a:defRPr b="0" i="0">
                <a:latin typeface="Garamond"/>
                <a:cs typeface="Garamond"/>
              </a:defRPr>
            </a:lvl4pPr>
            <a:lvl5pPr>
              <a:defRPr b="0" i="0">
                <a:latin typeface="Garamond"/>
                <a:cs typeface="Garamond"/>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8" name="Rectángulo 7"/>
          <p:cNvSpPr/>
          <p:nvPr userDrawn="1"/>
        </p:nvSpPr>
        <p:spPr>
          <a:xfrm>
            <a:off x="0" y="6126164"/>
            <a:ext cx="9144000" cy="731836"/>
          </a:xfrm>
          <a:prstGeom prst="rect">
            <a:avLst/>
          </a:prstGeom>
          <a:solidFill>
            <a:srgbClr val="2D2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 name="Imagen 4" descr="Logo PJECZ Hori bei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351" y="6268775"/>
            <a:ext cx="2869397" cy="485824"/>
          </a:xfrm>
          <a:prstGeom prst="rect">
            <a:avLst/>
          </a:prstGeom>
        </p:spPr>
      </p:pic>
    </p:spTree>
    <p:extLst>
      <p:ext uri="{BB962C8B-B14F-4D97-AF65-F5344CB8AC3E}">
        <p14:creationId xmlns:p14="http://schemas.microsoft.com/office/powerpoint/2010/main" val="76755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afé">
    <p:spTree>
      <p:nvGrpSpPr>
        <p:cNvPr id="1" name=""/>
        <p:cNvGrpSpPr/>
        <p:nvPr/>
      </p:nvGrpSpPr>
      <p:grpSpPr>
        <a:xfrm>
          <a:off x="0" y="0"/>
          <a:ext cx="0" cy="0"/>
          <a:chOff x="0" y="0"/>
          <a:chExt cx="0" cy="0"/>
        </a:xfrm>
      </p:grpSpPr>
      <p:pic>
        <p:nvPicPr>
          <p:cNvPr id="10" name="Imagen 7">
            <a:extLst>
              <a:ext uri="{FF2B5EF4-FFF2-40B4-BE49-F238E27FC236}">
                <a16:creationId xmlns="" xmlns:a16="http://schemas.microsoft.com/office/drawing/2014/main" id="{FE985D51-F8A9-D24A-B8C2-F92878F8421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ítulo 1">
            <a:extLst>
              <a:ext uri="{FF2B5EF4-FFF2-40B4-BE49-F238E27FC236}">
                <a16:creationId xmlns="" xmlns:a16="http://schemas.microsoft.com/office/drawing/2014/main" id="{B45F0AB1-DEB1-944C-9A98-D6EEDD42EF19}"/>
              </a:ext>
            </a:extLst>
          </p:cNvPr>
          <p:cNvSpPr>
            <a:spLocks noGrp="1"/>
          </p:cNvSpPr>
          <p:nvPr>
            <p:ph type="ctrTitle"/>
          </p:nvPr>
        </p:nvSpPr>
        <p:spPr>
          <a:xfrm>
            <a:off x="5707117" y="4367047"/>
            <a:ext cx="3231929" cy="638505"/>
          </a:xfrm>
        </p:spPr>
        <p:txBody>
          <a:bodyPr anchor="ctr">
            <a:normAutofit/>
          </a:bodyPr>
          <a:lstStyle>
            <a:lvl1pPr algn="l">
              <a:defRPr sz="1400" b="1">
                <a:solidFill>
                  <a:srgbClr val="FDAB00"/>
                </a:solidFill>
              </a:defRPr>
            </a:lvl1pPr>
          </a:lstStyle>
          <a:p>
            <a:r>
              <a:rPr lang="es-MX" dirty="0"/>
              <a:t>Haz clic para modificar el estilo de título del patrón</a:t>
            </a:r>
          </a:p>
        </p:txBody>
      </p:sp>
      <p:sp>
        <p:nvSpPr>
          <p:cNvPr id="12" name="Subtítulo 2">
            <a:extLst>
              <a:ext uri="{FF2B5EF4-FFF2-40B4-BE49-F238E27FC236}">
                <a16:creationId xmlns="" xmlns:a16="http://schemas.microsoft.com/office/drawing/2014/main" id="{FE1FB3AE-0C20-684D-A2F9-83F433993D4A}"/>
              </a:ext>
            </a:extLst>
          </p:cNvPr>
          <p:cNvSpPr>
            <a:spLocks noGrp="1"/>
          </p:cNvSpPr>
          <p:nvPr>
            <p:ph type="subTitle" idx="1"/>
          </p:nvPr>
        </p:nvSpPr>
        <p:spPr>
          <a:xfrm>
            <a:off x="6014544" y="5543713"/>
            <a:ext cx="2924503" cy="365125"/>
          </a:xfrm>
        </p:spPr>
        <p:txBody>
          <a:bodyPr anchor="t">
            <a:noAutofit/>
          </a:bodyPr>
          <a:lstStyle>
            <a:lvl1pPr marL="0" indent="0" algn="l">
              <a:buNone/>
              <a:defRPr sz="1400">
                <a:solidFill>
                  <a:srgbClr val="FDAB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dirty="0"/>
              <a:t>Haz clic para editar el estilo de subtítulo del patrón</a:t>
            </a:r>
          </a:p>
        </p:txBody>
      </p:sp>
      <p:sp>
        <p:nvSpPr>
          <p:cNvPr id="13" name="Marcador de fecha 3">
            <a:extLst>
              <a:ext uri="{FF2B5EF4-FFF2-40B4-BE49-F238E27FC236}">
                <a16:creationId xmlns="" xmlns:a16="http://schemas.microsoft.com/office/drawing/2014/main" id="{A0074B76-1BEC-5E48-9C50-9312B3EAEBEB}"/>
              </a:ext>
            </a:extLst>
          </p:cNvPr>
          <p:cNvSpPr>
            <a:spLocks noGrp="1"/>
          </p:cNvSpPr>
          <p:nvPr>
            <p:ph type="dt" sz="half" idx="10"/>
          </p:nvPr>
        </p:nvSpPr>
        <p:spPr>
          <a:xfrm>
            <a:off x="628650" y="6356351"/>
            <a:ext cx="2057400" cy="365125"/>
          </a:xfrm>
        </p:spPr>
        <p:txBody>
          <a:bodyPr/>
          <a:lstStyle/>
          <a:p>
            <a:fld id="{7E47DC89-5A4E-EA4A-A616-1B366F85EE07}" type="datetimeFigureOut">
              <a:rPr lang="es-ES" smtClean="0"/>
              <a:t>11/09/2020</a:t>
            </a:fld>
            <a:endParaRPr lang="es-ES"/>
          </a:p>
        </p:txBody>
      </p:sp>
      <p:sp>
        <p:nvSpPr>
          <p:cNvPr id="14" name="Marcador de pie de página 4">
            <a:extLst>
              <a:ext uri="{FF2B5EF4-FFF2-40B4-BE49-F238E27FC236}">
                <a16:creationId xmlns="" xmlns:a16="http://schemas.microsoft.com/office/drawing/2014/main" id="{AF92A8E3-3364-E641-AB76-250BB123BC13}"/>
              </a:ext>
            </a:extLst>
          </p:cNvPr>
          <p:cNvSpPr>
            <a:spLocks noGrp="1"/>
          </p:cNvSpPr>
          <p:nvPr>
            <p:ph type="ftr" sz="quarter" idx="11"/>
          </p:nvPr>
        </p:nvSpPr>
        <p:spPr>
          <a:xfrm>
            <a:off x="3028950" y="6356351"/>
            <a:ext cx="3086100" cy="365125"/>
          </a:xfrm>
        </p:spPr>
        <p:txBody>
          <a:bodyPr/>
          <a:lstStyle/>
          <a:p>
            <a:endParaRPr lang="es-ES"/>
          </a:p>
        </p:txBody>
      </p:sp>
      <p:sp>
        <p:nvSpPr>
          <p:cNvPr id="15" name="Marcador de número de diapositiva 5">
            <a:extLst>
              <a:ext uri="{FF2B5EF4-FFF2-40B4-BE49-F238E27FC236}">
                <a16:creationId xmlns="" xmlns:a16="http://schemas.microsoft.com/office/drawing/2014/main" id="{500F5698-63DC-3F4A-8E42-627D482E420E}"/>
              </a:ext>
            </a:extLst>
          </p:cNvPr>
          <p:cNvSpPr>
            <a:spLocks noGrp="1"/>
          </p:cNvSpPr>
          <p:nvPr>
            <p:ph type="sldNum" sz="quarter" idx="12"/>
          </p:nvPr>
        </p:nvSpPr>
        <p:spPr>
          <a:xfrm>
            <a:off x="6457950" y="6356351"/>
            <a:ext cx="2057400" cy="365125"/>
          </a:xfrm>
        </p:spPr>
        <p:txBody>
          <a:bodyPr/>
          <a:lstStyle/>
          <a:p>
            <a:fld id="{06060D77-FED2-B940-B91B-4820AA0E3883}" type="slidenum">
              <a:rPr lang="es-ES" smtClean="0"/>
              <a:t>‹Nº›</a:t>
            </a:fld>
            <a:endParaRPr lang="es-ES"/>
          </a:p>
        </p:txBody>
      </p:sp>
    </p:spTree>
    <p:extLst>
      <p:ext uri="{BB962C8B-B14F-4D97-AF65-F5344CB8AC3E}">
        <p14:creationId xmlns:p14="http://schemas.microsoft.com/office/powerpoint/2010/main" val="37917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café">
    <p:spTree>
      <p:nvGrpSpPr>
        <p:cNvPr id="1" name=""/>
        <p:cNvGrpSpPr/>
        <p:nvPr/>
      </p:nvGrpSpPr>
      <p:grpSpPr>
        <a:xfrm>
          <a:off x="0" y="0"/>
          <a:ext cx="0" cy="0"/>
          <a:chOff x="0" y="0"/>
          <a:chExt cx="0" cy="0"/>
        </a:xfrm>
      </p:grpSpPr>
      <p:pic>
        <p:nvPicPr>
          <p:cNvPr id="9" name="Imagen 7">
            <a:extLst>
              <a:ext uri="{FF2B5EF4-FFF2-40B4-BE49-F238E27FC236}">
                <a16:creationId xmlns="" xmlns:a16="http://schemas.microsoft.com/office/drawing/2014/main" id="{A793D1A6-2E7D-7F4D-BD67-02EEF860003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Marcador de fecha 3">
            <a:extLst>
              <a:ext uri="{FF2B5EF4-FFF2-40B4-BE49-F238E27FC236}">
                <a16:creationId xmlns="" xmlns:a16="http://schemas.microsoft.com/office/drawing/2014/main" id="{20205F59-B0EF-3745-A43C-4D2C51C12F94}"/>
              </a:ext>
            </a:extLst>
          </p:cNvPr>
          <p:cNvSpPr>
            <a:spLocks noGrp="1"/>
          </p:cNvSpPr>
          <p:nvPr>
            <p:ph type="dt" sz="half" idx="10"/>
          </p:nvPr>
        </p:nvSpPr>
        <p:spPr>
          <a:xfrm>
            <a:off x="628650" y="6356351"/>
            <a:ext cx="2057400" cy="365125"/>
          </a:xfrm>
        </p:spPr>
        <p:txBody>
          <a:bodyPr/>
          <a:lstStyle/>
          <a:p>
            <a:fld id="{7E47DC89-5A4E-EA4A-A616-1B366F85EE07}" type="datetimeFigureOut">
              <a:rPr lang="es-ES" smtClean="0"/>
              <a:t>11/09/2020</a:t>
            </a:fld>
            <a:endParaRPr lang="es-ES"/>
          </a:p>
        </p:txBody>
      </p:sp>
      <p:sp>
        <p:nvSpPr>
          <p:cNvPr id="11" name="Marcador de pie de página 4">
            <a:extLst>
              <a:ext uri="{FF2B5EF4-FFF2-40B4-BE49-F238E27FC236}">
                <a16:creationId xmlns="" xmlns:a16="http://schemas.microsoft.com/office/drawing/2014/main" id="{3D744704-4F32-6244-8F51-76DEE75D1A86}"/>
              </a:ext>
            </a:extLst>
          </p:cNvPr>
          <p:cNvSpPr>
            <a:spLocks noGrp="1"/>
          </p:cNvSpPr>
          <p:nvPr>
            <p:ph type="ftr" sz="quarter" idx="11"/>
          </p:nvPr>
        </p:nvSpPr>
        <p:spPr>
          <a:xfrm>
            <a:off x="3028950" y="6356351"/>
            <a:ext cx="3086100" cy="365125"/>
          </a:xfrm>
        </p:spPr>
        <p:txBody>
          <a:bodyPr/>
          <a:lstStyle/>
          <a:p>
            <a:endParaRPr lang="es-ES"/>
          </a:p>
        </p:txBody>
      </p:sp>
      <p:sp>
        <p:nvSpPr>
          <p:cNvPr id="13" name="Marcador de número de diapositiva 5">
            <a:extLst>
              <a:ext uri="{FF2B5EF4-FFF2-40B4-BE49-F238E27FC236}">
                <a16:creationId xmlns="" xmlns:a16="http://schemas.microsoft.com/office/drawing/2014/main" id="{E6369A3C-0825-714F-841F-C07D33F24AEA}"/>
              </a:ext>
            </a:extLst>
          </p:cNvPr>
          <p:cNvSpPr>
            <a:spLocks noGrp="1"/>
          </p:cNvSpPr>
          <p:nvPr>
            <p:ph type="sldNum" sz="quarter" idx="12"/>
          </p:nvPr>
        </p:nvSpPr>
        <p:spPr>
          <a:xfrm>
            <a:off x="6457950" y="6356351"/>
            <a:ext cx="2057400" cy="365125"/>
          </a:xfrm>
        </p:spPr>
        <p:txBody>
          <a:bodyPr/>
          <a:lstStyle/>
          <a:p>
            <a:fld id="{06060D77-FED2-B940-B91B-4820AA0E3883}" type="slidenum">
              <a:rPr lang="es-ES" smtClean="0"/>
              <a:t>‹Nº›</a:t>
            </a:fld>
            <a:endParaRPr lang="es-ES"/>
          </a:p>
        </p:txBody>
      </p:sp>
    </p:spTree>
    <p:extLst>
      <p:ext uri="{BB962C8B-B14F-4D97-AF65-F5344CB8AC3E}">
        <p14:creationId xmlns:p14="http://schemas.microsoft.com/office/powerpoint/2010/main" val="9181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36858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102171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49463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48589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69994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60D77-FED2-B940-B91B-4820AA0E3883}" type="slidenum">
              <a:rPr lang="es-ES" smtClean="0"/>
              <a:pPr/>
              <a:t>‹Nº›</a:t>
            </a:fld>
            <a:endParaRPr lang="es-ES"/>
          </a:p>
        </p:txBody>
      </p:sp>
    </p:spTree>
    <p:extLst>
      <p:ext uri="{BB962C8B-B14F-4D97-AF65-F5344CB8AC3E}">
        <p14:creationId xmlns:p14="http://schemas.microsoft.com/office/powerpoint/2010/main" val="3664961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2370666" y="1858624"/>
            <a:ext cx="4007555" cy="478175"/>
          </a:xfrm>
          <a:prstGeom prst="round2DiagRect">
            <a:avLst/>
          </a:prstGeom>
          <a:solidFill>
            <a:schemeClr val="tx2">
              <a:lumMod val="75000"/>
            </a:schemeClr>
          </a:solidFill>
          <a:ln>
            <a:solidFill>
              <a:schemeClr val="tx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Rectángulo 3"/>
          <p:cNvSpPr/>
          <p:nvPr/>
        </p:nvSpPr>
        <p:spPr>
          <a:xfrm>
            <a:off x="389511" y="824561"/>
            <a:ext cx="8417169" cy="707886"/>
          </a:xfrm>
          <a:prstGeom prst="rect">
            <a:avLst/>
          </a:prstGeom>
        </p:spPr>
        <p:txBody>
          <a:bodyPr wrap="square">
            <a:spAutoFit/>
          </a:bodyPr>
          <a:lstStyle/>
          <a:p>
            <a:pPr algn="ctr"/>
            <a:r>
              <a:rPr lang="es-MX" sz="2000" dirty="0"/>
              <a:t> </a:t>
            </a:r>
            <a:r>
              <a:rPr lang="es-MX" sz="2000" dirty="0" smtClean="0"/>
              <a:t>Jurisprudencia </a:t>
            </a:r>
            <a:r>
              <a:rPr lang="es-MX" sz="2000" dirty="0"/>
              <a:t>sentada por los órganos competentes para </a:t>
            </a:r>
            <a:r>
              <a:rPr lang="es-MX" sz="2000" dirty="0" smtClean="0"/>
              <a:t>establecer </a:t>
            </a:r>
          </a:p>
          <a:p>
            <a:pPr algn="ctr"/>
            <a:r>
              <a:rPr lang="es-MX" sz="2000" dirty="0" smtClean="0"/>
              <a:t>votos particulares en las sentencias</a:t>
            </a:r>
            <a:endParaRPr lang="es-ES" sz="2000" dirty="0">
              <a:latin typeface="Arial Narrow" panose="020B0606020202030204" pitchFamily="34" charset="0"/>
            </a:endParaRPr>
          </a:p>
        </p:txBody>
      </p:sp>
      <p:sp>
        <p:nvSpPr>
          <p:cNvPr id="2" name="1 CuadroTexto"/>
          <p:cNvSpPr txBox="1"/>
          <p:nvPr/>
        </p:nvSpPr>
        <p:spPr>
          <a:xfrm>
            <a:off x="2114534" y="1903779"/>
            <a:ext cx="4478171" cy="369332"/>
          </a:xfrm>
          <a:prstGeom prst="rect">
            <a:avLst/>
          </a:prstGeom>
          <a:noFill/>
        </p:spPr>
        <p:txBody>
          <a:bodyPr wrap="square" rtlCol="0">
            <a:spAutoFit/>
          </a:bodyPr>
          <a:lstStyle/>
          <a:p>
            <a:pPr algn="ctr"/>
            <a:r>
              <a:rPr lang="es-MX" dirty="0" smtClean="0">
                <a:solidFill>
                  <a:schemeClr val="bg2">
                    <a:lumMod val="75000"/>
                  </a:schemeClr>
                </a:solidFill>
              </a:rPr>
              <a:t> </a:t>
            </a:r>
            <a:r>
              <a:rPr lang="es-MX" dirty="0">
                <a:solidFill>
                  <a:schemeClr val="bg2">
                    <a:lumMod val="75000"/>
                  </a:schemeClr>
                </a:solidFill>
              </a:rPr>
              <a:t>Voto sobre </a:t>
            </a:r>
            <a:r>
              <a:rPr lang="es-MX" dirty="0" smtClean="0">
                <a:solidFill>
                  <a:schemeClr val="bg2">
                    <a:lumMod val="75000"/>
                  </a:schemeClr>
                </a:solidFill>
              </a:rPr>
              <a:t>opinión pre legislativa judicial</a:t>
            </a:r>
            <a:endParaRPr lang="es-MX" dirty="0">
              <a:solidFill>
                <a:schemeClr val="bg2">
                  <a:lumMod val="75000"/>
                </a:schemeClr>
              </a:solidFill>
            </a:endParaRPr>
          </a:p>
        </p:txBody>
      </p:sp>
      <p:sp>
        <p:nvSpPr>
          <p:cNvPr id="5" name="4 CuadroTexto"/>
          <p:cNvSpPr txBox="1"/>
          <p:nvPr/>
        </p:nvSpPr>
        <p:spPr>
          <a:xfrm>
            <a:off x="838222" y="2619021"/>
            <a:ext cx="7775200" cy="3077766"/>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 </a:t>
            </a:r>
            <a:r>
              <a:rPr lang="es-MX" dirty="0"/>
              <a:t>59, fracción III, de la Constitución Política de Coahuila de Zaragoza</a:t>
            </a:r>
            <a:r>
              <a:rPr lang="es-MX" dirty="0" smtClean="0"/>
              <a:t>.</a:t>
            </a:r>
          </a:p>
          <a:p>
            <a:pPr marL="285750" indent="-285750" algn="just">
              <a:buFont typeface="Arial" pitchFamily="34" charset="0"/>
              <a:buChar char="•"/>
            </a:pPr>
            <a:endParaRPr lang="es-MX" sz="1400" dirty="0"/>
          </a:p>
          <a:p>
            <a:pPr marL="285750" indent="-285750" algn="just">
              <a:buFont typeface="Arial" pitchFamily="34" charset="0"/>
              <a:buChar char="•"/>
            </a:pPr>
            <a:r>
              <a:rPr lang="es-MX" dirty="0"/>
              <a:t>Véase “Programa de Derechos Humanos de Coahuila de Zaragoza 2019-2023”, expedido por el Poder Ejecutivo en el Periódico Oficial de fecha 18 de febrero de 2020.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Véase sesión pública del Pleno de fecha 31 de octubre de 2019, disponible en el sitio oficial de este poder judicial: «https://www.pjecz.gob.mx</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t>
            </a:r>
            <a:r>
              <a:rPr lang="es-MX" dirty="0" err="1"/>
              <a:t>Berchelmann</a:t>
            </a:r>
            <a:r>
              <a:rPr lang="es-MX" dirty="0"/>
              <a:t> Arizpe, Antonio y Ríos Vega, Luis Efrén (1998), Tesis Penales. Actualización I, Universidad Autónoma de Coahuila, Saltillo, México.</a:t>
            </a:r>
            <a:endParaRPr lang="es-MX" dirty="0"/>
          </a:p>
        </p:txBody>
      </p:sp>
    </p:spTree>
    <p:extLst>
      <p:ext uri="{BB962C8B-B14F-4D97-AF65-F5344CB8AC3E}">
        <p14:creationId xmlns:p14="http://schemas.microsoft.com/office/powerpoint/2010/main" val="407588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959554"/>
            <a:ext cx="7775200" cy="4524315"/>
          </a:xfrm>
          <a:prstGeom prst="rect">
            <a:avLst/>
          </a:prstGeom>
          <a:noFill/>
        </p:spPr>
        <p:txBody>
          <a:bodyPr wrap="square" rtlCol="0">
            <a:spAutoFit/>
          </a:bodyPr>
          <a:lstStyle/>
          <a:p>
            <a:pPr marL="285750" indent="-285750" algn="just">
              <a:buFont typeface="Arial" pitchFamily="34" charset="0"/>
              <a:buChar char="•"/>
            </a:pPr>
            <a:r>
              <a:rPr lang="es-MX" dirty="0"/>
              <a:t>Véase Coronado, Mariano (1899): Elementos de derecho constitucional </a:t>
            </a:r>
            <a:r>
              <a:rPr lang="es-MX" dirty="0" smtClean="0"/>
              <a:t>mexicano, Guadalajara</a:t>
            </a:r>
            <a:r>
              <a:rPr lang="es-MX" dirty="0"/>
              <a:t>, México; Rabasa, Emilio (1912): La Constitución y la dictadura, Revista de </a:t>
            </a:r>
            <a:r>
              <a:rPr lang="es-MX" dirty="0" smtClean="0"/>
              <a:t>Revistas, México</a:t>
            </a:r>
            <a:r>
              <a:rPr lang="es-MX" dirty="0"/>
              <a:t>; Ruiz, Eduardo (1978), Derecho constitucional, UNAM, México; Tena Ramírez, Felipe (1980</a:t>
            </a:r>
            <a:r>
              <a:rPr lang="es-MX" dirty="0" smtClean="0"/>
              <a:t>): Derecho </a:t>
            </a:r>
            <a:r>
              <a:rPr lang="es-MX" dirty="0"/>
              <a:t>constitucional mexicano, Porrúa, México; Arteaga, </a:t>
            </a:r>
            <a:r>
              <a:rPr lang="es-MX" dirty="0" err="1"/>
              <a:t>Elisur</a:t>
            </a:r>
            <a:r>
              <a:rPr lang="es-MX" dirty="0"/>
              <a:t> (1999): Tratado de </a:t>
            </a:r>
            <a:r>
              <a:rPr lang="es-MX" dirty="0" smtClean="0"/>
              <a:t>derecho constitucional</a:t>
            </a:r>
            <a:r>
              <a:rPr lang="es-MX" dirty="0"/>
              <a:t>, Volumen I, Oxford, México.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En </a:t>
            </a:r>
            <a:r>
              <a:rPr lang="es-MX" dirty="0"/>
              <a:t>la actualidad, 31 constituciones locales de las entidades federativas reconocen </a:t>
            </a:r>
            <a:r>
              <a:rPr lang="es-MX" dirty="0" smtClean="0"/>
              <a:t>al poder </a:t>
            </a:r>
            <a:r>
              <a:rPr lang="es-MX" dirty="0"/>
              <a:t>judicial la facultad de iniciar leyes (véase anexo 1).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Véase Montesquieu, El </a:t>
            </a:r>
            <a:r>
              <a:rPr lang="es-MX" dirty="0" err="1"/>
              <a:t>espiritu</a:t>
            </a:r>
            <a:r>
              <a:rPr lang="es-MX" dirty="0"/>
              <a:t> de las leyes, Editorial </a:t>
            </a:r>
            <a:r>
              <a:rPr lang="es-MX" dirty="0" err="1"/>
              <a:t>Universataria</a:t>
            </a:r>
            <a:r>
              <a:rPr lang="es-MX" dirty="0"/>
              <a:t>, p. 103. 10 Véase “Iniciativa de reforma judicial con y para el poder judicial”, presentada por el Poder Ejecutivo Federal, 12 de febrero de 2020.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Véase Arteaga, </a:t>
            </a:r>
            <a:r>
              <a:rPr lang="es-MX" dirty="0" err="1"/>
              <a:t>Elisur</a:t>
            </a:r>
            <a:r>
              <a:rPr lang="es-MX" dirty="0"/>
              <a:t>, “Iniciativa de reformas al Poder Judicial Federal. Vicios, errores y virtudes I”, El Financiero, 24 de febrero de 2020.</a:t>
            </a:r>
            <a:endParaRPr lang="es-MX" dirty="0"/>
          </a:p>
        </p:txBody>
      </p:sp>
    </p:spTree>
    <p:extLst>
      <p:ext uri="{BB962C8B-B14F-4D97-AF65-F5344CB8AC3E}">
        <p14:creationId xmlns:p14="http://schemas.microsoft.com/office/powerpoint/2010/main" val="352744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880531"/>
            <a:ext cx="7775200" cy="5078313"/>
          </a:xfrm>
          <a:prstGeom prst="rect">
            <a:avLst/>
          </a:prstGeom>
          <a:noFill/>
        </p:spPr>
        <p:txBody>
          <a:bodyPr wrap="square" rtlCol="0">
            <a:spAutoFit/>
          </a:bodyPr>
          <a:lstStyle/>
          <a:p>
            <a:pPr marL="285750" indent="-285750" algn="just">
              <a:buFont typeface="Arial" pitchFamily="34" charset="0"/>
              <a:buChar char="•"/>
            </a:pPr>
            <a:r>
              <a:rPr lang="es-MX" dirty="0"/>
              <a:t>Véase artículos 142, 158-E, 158-N y 158-Ñ de la Constitución Política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artículos 26 y 28 de la Constitución Política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 194 de la Constitución Política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el sitio oficial disponible en «https://www.coe.int/en/web/ccje/home». </a:t>
            </a:r>
            <a:r>
              <a:rPr lang="es-MX" dirty="0" smtClean="0"/>
              <a:t> </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Consejo Consultivo de los Jueces Europeos del Consejo de Europa, Informe 3 (2002), sobre los principios y reglas que rigen los imperativos profesionales aplicables a los jueces y en particular la deontología, los comportamientos incompatibles y la imparcialidad, párrafo </a:t>
            </a:r>
            <a:r>
              <a:rPr lang="es-MX" dirty="0" smtClean="0"/>
              <a:t>34.</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 53 de la Constitución Política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Iniciativa presentada por el Gobernador del Estado, Oscar Flores Tapia, el 9 de octubre de </a:t>
            </a:r>
            <a:r>
              <a:rPr lang="es-MX" dirty="0" smtClean="0"/>
              <a:t>1976.</a:t>
            </a:r>
            <a:endParaRPr lang="es-MX" dirty="0"/>
          </a:p>
        </p:txBody>
      </p:sp>
    </p:spTree>
    <p:extLst>
      <p:ext uri="{BB962C8B-B14F-4D97-AF65-F5344CB8AC3E}">
        <p14:creationId xmlns:p14="http://schemas.microsoft.com/office/powerpoint/2010/main" val="356007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711196"/>
            <a:ext cx="7775200" cy="5355312"/>
          </a:xfrm>
          <a:prstGeom prst="rect">
            <a:avLst/>
          </a:prstGeom>
          <a:noFill/>
        </p:spPr>
        <p:txBody>
          <a:bodyPr wrap="square" rtlCol="0">
            <a:spAutoFit/>
          </a:bodyPr>
          <a:lstStyle/>
          <a:p>
            <a:pPr marL="285750" indent="-285750" algn="just">
              <a:buFont typeface="Arial" pitchFamily="34" charset="0"/>
              <a:buChar char="•"/>
            </a:pPr>
            <a:r>
              <a:rPr lang="es-MX" dirty="0"/>
              <a:t>Véase Dictamen de la Comisión de Puntos Constitucionales y Gobernación, de fecha 28 de enero de 1977</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16 de la Constitución General de la República.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154, fracción II, numeral 6, de la Constitución Política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intervención del magistrado Garza García en la sesión pública del Pleno de fecha 18 de marzo de 2020, disponible en el sitio oficial de este poder judicial: «https://www.pjecz.gob.mx/».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Véase intervención del magistrado Saucedo Flores en la sesión pública del Pleno de fecha 18 de marzo de 2020, disponible en el sitio oficial de este poder judicial: «https://www.pjecz.gob.mx/».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Véase intervención del magistrado </a:t>
            </a:r>
            <a:r>
              <a:rPr lang="es-MX" dirty="0" err="1"/>
              <a:t>Aguillón</a:t>
            </a:r>
            <a:r>
              <a:rPr lang="es-MX" dirty="0"/>
              <a:t> Rosales en la sesión pública del Pleno de fecha 18 de marzo de 2020, disponible en el sitio oficial de este poder judicial: «https://www.pjecz.gob.mx/». </a:t>
            </a:r>
            <a:endParaRPr lang="es-MX" dirty="0"/>
          </a:p>
        </p:txBody>
      </p:sp>
    </p:spTree>
    <p:extLst>
      <p:ext uri="{BB962C8B-B14F-4D97-AF65-F5344CB8AC3E}">
        <p14:creationId xmlns:p14="http://schemas.microsoft.com/office/powerpoint/2010/main" val="335750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711196"/>
            <a:ext cx="7775200" cy="5078313"/>
          </a:xfrm>
          <a:prstGeom prst="rect">
            <a:avLst/>
          </a:prstGeom>
          <a:noFill/>
        </p:spPr>
        <p:txBody>
          <a:bodyPr wrap="square" rtlCol="0">
            <a:spAutoFit/>
          </a:bodyPr>
          <a:lstStyle/>
          <a:p>
            <a:pPr marL="285750" indent="-285750" algn="just">
              <a:buFont typeface="Arial" pitchFamily="34" charset="0"/>
              <a:buChar char="•"/>
            </a:pPr>
            <a:r>
              <a:rPr lang="es-MX" dirty="0"/>
              <a:t>Véase Consejo Consultivo de los Jueces Europeos del Consejo de Europa, Informe 18 (2015), la posición del poder judicial y su relación con los demás poderes del Estado en una democracia moderna, párrafo 31</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Artículo </a:t>
            </a:r>
            <a:r>
              <a:rPr lang="es-MX" dirty="0"/>
              <a:t>158-E y 194, tercer párrafo, de la Constitución Política de Coahuila de Zaragoza.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28 de la Constitución Política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Consejo Consultivo de los Jueces Europeos del Consejo de Europa, Informe 18 (2015), la posición del poder judicial y su relación con los demás poderes del Estado en una democracia moderna, párrafos 6, 7, 9 y 31</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 116, fracción III, de la Constitución General de la República, en relación con el artículo 141 de la Constitución Política de Coahuila de Zaragoza.</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endParaRPr lang="es-MX" dirty="0"/>
          </a:p>
        </p:txBody>
      </p:sp>
    </p:spTree>
    <p:extLst>
      <p:ext uri="{BB962C8B-B14F-4D97-AF65-F5344CB8AC3E}">
        <p14:creationId xmlns:p14="http://schemas.microsoft.com/office/powerpoint/2010/main" val="157719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711196"/>
            <a:ext cx="7775200" cy="5355312"/>
          </a:xfrm>
          <a:prstGeom prst="rect">
            <a:avLst/>
          </a:prstGeom>
          <a:noFill/>
        </p:spPr>
        <p:txBody>
          <a:bodyPr wrap="square" rtlCol="0">
            <a:spAutoFit/>
          </a:bodyPr>
          <a:lstStyle/>
          <a:p>
            <a:pPr marL="285750" indent="-285750" algn="just">
              <a:buFont typeface="Arial" pitchFamily="34" charset="0"/>
              <a:buChar char="•"/>
            </a:pPr>
            <a:r>
              <a:rPr lang="es-MX" dirty="0"/>
              <a:t>Véase “Comentario relativo a los Principios de Bangalore sobre la conducta judicial”, Oficina de las Naciones Unidas contra la Droga y el Delito (UNODC), Viena, 2013, párrafos 51, 52 y 53.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“Fortalecimiento de los principios básicos de la conducta judicial”, Consejo Económico y Social de las Naciones Unidas, resolución 2006/23, 27 de julio de 2006.</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a:t>A</a:t>
            </a:r>
            <a:r>
              <a:rPr lang="es-MX" dirty="0" smtClean="0"/>
              <a:t>rtículo </a:t>
            </a:r>
            <a:r>
              <a:rPr lang="es-MX" dirty="0"/>
              <a:t>188, fracción X, de la Ley Orgánica del Poder Judicial de Coahuila </a:t>
            </a:r>
            <a:r>
              <a:rPr lang="es-MX" dirty="0" smtClean="0"/>
              <a:t>de Zaragoza</a:t>
            </a:r>
            <a:r>
              <a:rPr lang="es-MX" dirty="0"/>
              <a:t>; artículo 37 del Código Nacional de Procedimientos Penales; 396, fracción I, del </a:t>
            </a:r>
            <a:r>
              <a:rPr lang="es-MX" dirty="0" smtClean="0"/>
              <a:t>Código Penal </a:t>
            </a:r>
            <a:r>
              <a:rPr lang="es-MX" dirty="0"/>
              <a:t>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caso López </a:t>
            </a:r>
            <a:r>
              <a:rPr lang="es-MX" dirty="0" err="1"/>
              <a:t>Lone</a:t>
            </a:r>
            <a:r>
              <a:rPr lang="es-MX" dirty="0"/>
              <a:t> y otros vs Guatemala [5 de octubre de 2015], en donde la Corte IDH reconoce como precedente relevante el derecho a la libertad de expresión de los jueces de índole política.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“Comentario relativo a los Principios de Bangalore sobre la conducta judicial”, Oficina de las Naciones Unidas contra la Droga y el Delito (UNODC), Viena, 2013, párrafos 156 y 157.</a:t>
            </a:r>
            <a:endParaRPr lang="es-MX" dirty="0"/>
          </a:p>
        </p:txBody>
      </p:sp>
    </p:spTree>
    <p:extLst>
      <p:ext uri="{BB962C8B-B14F-4D97-AF65-F5344CB8AC3E}">
        <p14:creationId xmlns:p14="http://schemas.microsoft.com/office/powerpoint/2010/main" val="194435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801508"/>
            <a:ext cx="7775200" cy="5016758"/>
          </a:xfrm>
          <a:prstGeom prst="rect">
            <a:avLst/>
          </a:prstGeom>
          <a:noFill/>
        </p:spPr>
        <p:txBody>
          <a:bodyPr wrap="square" rtlCol="0">
            <a:spAutoFit/>
          </a:bodyPr>
          <a:lstStyle/>
          <a:p>
            <a:pPr marL="285750" indent="-285750" algn="just">
              <a:buFont typeface="Arial" pitchFamily="34" charset="0"/>
              <a:buChar char="•"/>
            </a:pPr>
            <a:r>
              <a:rPr lang="es-MX" sz="1600" dirty="0"/>
              <a:t>Véase “Comentario relativo a los Principios de Bangalore sobre la conducta judicial”, Oficina de las Naciones Unidas contra la Droga y el Delito (UNODC), Viena, 2013, párrafos 60, 138 y 139. 36 Por predisposición o prejuicio, según el Comentario a las Reglas de Bangalore (2013), se entiende cualquier «simpatía, inclinación, preferencia o favoritismo hacia una u otra parte o hacia un resultado determinado. En su aplicación a los procesos judiciales, representa una inclinación a decidir una cuestión o fallar una causa de cierta manera que no deja la mente judicial plenamente abierta al convencimiento. La predisposición es una condición o una disposición mental, una actitud o punto de vista que nubla o tiñe el juicio e incapacita al juez para el ejercicio de sus funciones de manera imparcial en una causa determinada. Sin embargo, no puede afirmarse que exista predisposición sin tener en cuenta su exacta naturaleza. Si, por ejemplo, un juez se inclina a reafirmar los derechos humanos fundamentales, a menos que la ley exija clara y válidamente una conducta diferente, ello no dará lugar a una percepción razonable de parcialidad prohibida por la ley» (Comentario relativo a los Principios de Bangalore sobre la conducta judicial, Oficina de las Naciones Unidas contra la Droga y el Delito (UNODC), Viena, 2013, párrafo 57).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smtClean="0"/>
              <a:t>Véase </a:t>
            </a:r>
            <a:r>
              <a:rPr lang="es-MX" sz="1600" dirty="0"/>
              <a:t>“Comentario relativo a los Principios de Bangalore sobre la conducta judicial”, Oficina de las Naciones Unidas contra la Droga y el Delito (UNODC), Viena, 2013, párrafo 72</a:t>
            </a:r>
            <a:r>
              <a:rPr lang="es-MX" sz="1600" dirty="0" smtClean="0"/>
              <a:t>.</a:t>
            </a:r>
            <a:endParaRPr lang="es-MX" sz="1600" dirty="0"/>
          </a:p>
        </p:txBody>
      </p:sp>
    </p:spTree>
    <p:extLst>
      <p:ext uri="{BB962C8B-B14F-4D97-AF65-F5344CB8AC3E}">
        <p14:creationId xmlns:p14="http://schemas.microsoft.com/office/powerpoint/2010/main" val="104602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1162756"/>
            <a:ext cx="7775200" cy="3970318"/>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rtículos </a:t>
            </a:r>
            <a:r>
              <a:rPr lang="es-MX" dirty="0"/>
              <a:t>417 y 421, fracción I, del Código Procesal Civil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417 y 421, fracción I, del Código Procesal Civil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11, fracción IX, artículo 261, de la Ley Orgánica del Poder Judicial de Coahuila de Zaragoza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artículos 14 y 16 de la Constitución General de la República, 10 de la Declaración Universal de Derechos Humanos, 24 y 25 de la Convención Americana de Derechos Humanos, 145 de la Constitución Política de Coahuila de Zaragoza. </a:t>
            </a:r>
            <a:endParaRPr lang="es-MX" dirty="0" smtClean="0"/>
          </a:p>
          <a:p>
            <a:pPr marL="285750" indent="-285750" algn="just">
              <a:buFont typeface="Arial" pitchFamily="34" charset="0"/>
              <a:buChar char="•"/>
            </a:pPr>
            <a:endParaRPr lang="es-MX" dirty="0"/>
          </a:p>
        </p:txBody>
      </p:sp>
    </p:spTree>
    <p:extLst>
      <p:ext uri="{BB962C8B-B14F-4D97-AF65-F5344CB8AC3E}">
        <p14:creationId xmlns:p14="http://schemas.microsoft.com/office/powerpoint/2010/main" val="215319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68889" y="1027288"/>
            <a:ext cx="7775200" cy="4247317"/>
          </a:xfrm>
          <a:prstGeom prst="rect">
            <a:avLst/>
          </a:prstGeom>
          <a:noFill/>
        </p:spPr>
        <p:txBody>
          <a:bodyPr wrap="square" rtlCol="0">
            <a:spAutoFit/>
          </a:bodyPr>
          <a:lstStyle/>
          <a:p>
            <a:pPr marL="285750" indent="-285750" algn="just">
              <a:buFont typeface="Arial" pitchFamily="34" charset="0"/>
              <a:buChar char="•"/>
            </a:pPr>
            <a:r>
              <a:rPr lang="es-MX" dirty="0"/>
              <a:t>Véase caso López Mendoza [2011]: sentencia de 1 de septiembre de 2011, en donde la Corte IDH (párrafo 199) dice: «la Corte Europea ha establecido que la norma respectiva debe ser: i) adecuadamente accesible, ii) suficientemente precisa, y iii) previsible. Respecto a este último aspecto, la Corte Europea utiliza el denominado “test de previsibilidad”, el cual tiene en cuenta tres criterios para determinar si una norma es lo suficientemente previsible, a saber: i) el contexto de la norma bajo análisis; ii) el ámbito de aplicación para el que fue creado la norma, y iii) el estatus de las personas a quien está dirigida la norma».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García Manrique, Ricardo (2007): El valor de la seguridad jurídica, </a:t>
            </a:r>
            <a:r>
              <a:rPr lang="es-MX" dirty="0" err="1"/>
              <a:t>Fontamara</a:t>
            </a:r>
            <a:r>
              <a:rPr lang="es-MX" dirty="0"/>
              <a:t>, México</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t>
            </a:r>
            <a:r>
              <a:rPr lang="es-MX" dirty="0" err="1"/>
              <a:t>Cárcova</a:t>
            </a:r>
            <a:r>
              <a:rPr lang="es-MX" dirty="0"/>
              <a:t>, Carlos María (1998): La opacidad del derecho, </a:t>
            </a:r>
            <a:r>
              <a:rPr lang="es-MX" dirty="0" err="1"/>
              <a:t>Trotta</a:t>
            </a:r>
            <a:r>
              <a:rPr lang="es-MX" dirty="0"/>
              <a:t>, Madrid.</a:t>
            </a:r>
          </a:p>
          <a:p>
            <a:pPr marL="285750" indent="-285750" algn="just">
              <a:buFont typeface="Arial" pitchFamily="34" charset="0"/>
              <a:buChar char="•"/>
            </a:pPr>
            <a:endParaRPr lang="es-MX" dirty="0"/>
          </a:p>
        </p:txBody>
      </p:sp>
    </p:spTree>
    <p:extLst>
      <p:ext uri="{BB962C8B-B14F-4D97-AF65-F5344CB8AC3E}">
        <p14:creationId xmlns:p14="http://schemas.microsoft.com/office/powerpoint/2010/main" val="14414405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1453</Words>
  <Application>Microsoft Office PowerPoint</Application>
  <PresentationFormat>Presentación en pantalla (4:3)</PresentationFormat>
  <Paragraphs>83</Paragraphs>
  <Slides>9</Slides>
  <Notes>9</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 Casas</dc:creator>
  <cp:lastModifiedBy>Tribual esp adol</cp:lastModifiedBy>
  <cp:revision>108</cp:revision>
  <cp:lastPrinted>2018-05-07T15:32:48Z</cp:lastPrinted>
  <dcterms:created xsi:type="dcterms:W3CDTF">2017-02-28T19:33:47Z</dcterms:created>
  <dcterms:modified xsi:type="dcterms:W3CDTF">2020-09-11T20:46:33Z</dcterms:modified>
</cp:coreProperties>
</file>